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5544800" cy="10058400"/>
  <p:notesSz cx="9144000" cy="6858000"/>
  <p:defaultTextStyle>
    <a:defPPr>
      <a:defRPr lang="en-US"/>
    </a:defPPr>
    <a:lvl1pPr marL="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152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6304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9456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2608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5760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8912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2064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5216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833" autoAdjust="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84" y="-324"/>
      </p:cViewPr>
      <p:guideLst>
        <p:guide orient="horz" pos="3168"/>
        <p:guide pos="48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860" y="3124624"/>
            <a:ext cx="1321308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1720" y="5699760"/>
            <a:ext cx="1088136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1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6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26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5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25D0-9BC0-CD4D-AF22-01CAD49FEDF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3738-FAE3-154A-BD44-36314CC425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7318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25D0-9BC0-CD4D-AF22-01CAD49FEDF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3738-FAE3-154A-BD44-36314CC425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7995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269980" y="402803"/>
            <a:ext cx="3497580" cy="8582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7240" y="402803"/>
            <a:ext cx="10233660" cy="8582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25D0-9BC0-CD4D-AF22-01CAD49FEDF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3738-FAE3-154A-BD44-36314CC425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583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25D0-9BC0-CD4D-AF22-01CAD49FEDF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3738-FAE3-154A-BD44-36314CC425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6227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932" y="6463454"/>
            <a:ext cx="13213080" cy="199771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7932" y="4263180"/>
            <a:ext cx="13213080" cy="2200274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152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6304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1945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2608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5760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891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120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52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25D0-9BC0-CD4D-AF22-01CAD49FEDF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3738-FAE3-154A-BD44-36314CC425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316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240" y="2346961"/>
            <a:ext cx="6865620" cy="6638079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1940" y="2346961"/>
            <a:ext cx="6865620" cy="6638079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25D0-9BC0-CD4D-AF22-01CAD49FEDF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3738-FAE3-154A-BD44-36314CC425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462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251499"/>
            <a:ext cx="6868320" cy="938318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900" b="1"/>
            </a:lvl3pPr>
            <a:lvl4pPr marL="2194560" indent="0">
              <a:buNone/>
              <a:defRPr sz="2600" b="1"/>
            </a:lvl4pPr>
            <a:lvl5pPr marL="2926080" indent="0">
              <a:buNone/>
              <a:defRPr sz="2600" b="1"/>
            </a:lvl5pPr>
            <a:lvl6pPr marL="3657600" indent="0">
              <a:buNone/>
              <a:defRPr sz="2600" b="1"/>
            </a:lvl6pPr>
            <a:lvl7pPr marL="4389120" indent="0">
              <a:buNone/>
              <a:defRPr sz="2600" b="1"/>
            </a:lvl7pPr>
            <a:lvl8pPr marL="5120640" indent="0">
              <a:buNone/>
              <a:defRPr sz="2600" b="1"/>
            </a:lvl8pPr>
            <a:lvl9pPr marL="5852160" indent="0">
              <a:buNone/>
              <a:defRPr sz="2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3189817"/>
            <a:ext cx="6868320" cy="5795222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96543" y="2251499"/>
            <a:ext cx="6871018" cy="938318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900" b="1"/>
            </a:lvl3pPr>
            <a:lvl4pPr marL="2194560" indent="0">
              <a:buNone/>
              <a:defRPr sz="2600" b="1"/>
            </a:lvl4pPr>
            <a:lvl5pPr marL="2926080" indent="0">
              <a:buNone/>
              <a:defRPr sz="2600" b="1"/>
            </a:lvl5pPr>
            <a:lvl6pPr marL="3657600" indent="0">
              <a:buNone/>
              <a:defRPr sz="2600" b="1"/>
            </a:lvl6pPr>
            <a:lvl7pPr marL="4389120" indent="0">
              <a:buNone/>
              <a:defRPr sz="2600" b="1"/>
            </a:lvl7pPr>
            <a:lvl8pPr marL="5120640" indent="0">
              <a:buNone/>
              <a:defRPr sz="2600" b="1"/>
            </a:lvl8pPr>
            <a:lvl9pPr marL="5852160" indent="0">
              <a:buNone/>
              <a:defRPr sz="2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96543" y="3189817"/>
            <a:ext cx="6871018" cy="5795222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25D0-9BC0-CD4D-AF22-01CAD49FEDF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3738-FAE3-154A-BD44-36314CC425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1373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25D0-9BC0-CD4D-AF22-01CAD49FEDF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3738-FAE3-154A-BD44-36314CC425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95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25D0-9BC0-CD4D-AF22-01CAD49FEDF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3738-FAE3-154A-BD44-36314CC425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2280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1" y="400473"/>
            <a:ext cx="5114132" cy="170434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7585" y="400474"/>
            <a:ext cx="8689975" cy="8584566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1" y="2104814"/>
            <a:ext cx="5114132" cy="6880226"/>
          </a:xfrm>
        </p:spPr>
        <p:txBody>
          <a:bodyPr/>
          <a:lstStyle>
            <a:lvl1pPr marL="0" indent="0">
              <a:buNone/>
              <a:defRPr sz="2200"/>
            </a:lvl1pPr>
            <a:lvl2pPr marL="731520" indent="0">
              <a:buNone/>
              <a:defRPr sz="1900"/>
            </a:lvl2pPr>
            <a:lvl3pPr marL="1463040" indent="0">
              <a:buNone/>
              <a:defRPr sz="1600"/>
            </a:lvl3pPr>
            <a:lvl4pPr marL="2194560" indent="0">
              <a:buNone/>
              <a:defRPr sz="1400"/>
            </a:lvl4pPr>
            <a:lvl5pPr marL="2926080" indent="0">
              <a:buNone/>
              <a:defRPr sz="1400"/>
            </a:lvl5pPr>
            <a:lvl6pPr marL="3657600" indent="0">
              <a:buNone/>
              <a:defRPr sz="1400"/>
            </a:lvl6pPr>
            <a:lvl7pPr marL="4389120" indent="0">
              <a:buNone/>
              <a:defRPr sz="1400"/>
            </a:lvl7pPr>
            <a:lvl8pPr marL="5120640" indent="0">
              <a:buNone/>
              <a:defRPr sz="1400"/>
            </a:lvl8pPr>
            <a:lvl9pPr marL="585216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25D0-9BC0-CD4D-AF22-01CAD49FEDF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3738-FAE3-154A-BD44-36314CC425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5250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6890" y="7040880"/>
            <a:ext cx="9326880" cy="831216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6890" y="898737"/>
            <a:ext cx="9326880" cy="6035040"/>
          </a:xfrm>
        </p:spPr>
        <p:txBody>
          <a:bodyPr/>
          <a:lstStyle>
            <a:lvl1pPr marL="0" indent="0">
              <a:buNone/>
              <a:defRPr sz="5100"/>
            </a:lvl1pPr>
            <a:lvl2pPr marL="731520" indent="0">
              <a:buNone/>
              <a:defRPr sz="4500"/>
            </a:lvl2pPr>
            <a:lvl3pPr marL="1463040" indent="0">
              <a:buNone/>
              <a:defRPr sz="3800"/>
            </a:lvl3pPr>
            <a:lvl4pPr marL="2194560" indent="0">
              <a:buNone/>
              <a:defRPr sz="3200"/>
            </a:lvl4pPr>
            <a:lvl5pPr marL="2926080" indent="0">
              <a:buNone/>
              <a:defRPr sz="3200"/>
            </a:lvl5pPr>
            <a:lvl6pPr marL="3657600" indent="0">
              <a:buNone/>
              <a:defRPr sz="3200"/>
            </a:lvl6pPr>
            <a:lvl7pPr marL="4389120" indent="0">
              <a:buNone/>
              <a:defRPr sz="3200"/>
            </a:lvl7pPr>
            <a:lvl8pPr marL="5120640" indent="0">
              <a:buNone/>
              <a:defRPr sz="3200"/>
            </a:lvl8pPr>
            <a:lvl9pPr marL="5852160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6890" y="7872096"/>
            <a:ext cx="9326880" cy="1180464"/>
          </a:xfrm>
        </p:spPr>
        <p:txBody>
          <a:bodyPr/>
          <a:lstStyle>
            <a:lvl1pPr marL="0" indent="0">
              <a:buNone/>
              <a:defRPr sz="2200"/>
            </a:lvl1pPr>
            <a:lvl2pPr marL="731520" indent="0">
              <a:buNone/>
              <a:defRPr sz="1900"/>
            </a:lvl2pPr>
            <a:lvl3pPr marL="1463040" indent="0">
              <a:buNone/>
              <a:defRPr sz="1600"/>
            </a:lvl3pPr>
            <a:lvl4pPr marL="2194560" indent="0">
              <a:buNone/>
              <a:defRPr sz="1400"/>
            </a:lvl4pPr>
            <a:lvl5pPr marL="2926080" indent="0">
              <a:buNone/>
              <a:defRPr sz="1400"/>
            </a:lvl5pPr>
            <a:lvl6pPr marL="3657600" indent="0">
              <a:buNone/>
              <a:defRPr sz="1400"/>
            </a:lvl6pPr>
            <a:lvl7pPr marL="4389120" indent="0">
              <a:buNone/>
              <a:defRPr sz="1400"/>
            </a:lvl7pPr>
            <a:lvl8pPr marL="5120640" indent="0">
              <a:buNone/>
              <a:defRPr sz="1400"/>
            </a:lvl8pPr>
            <a:lvl9pPr marL="585216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25D0-9BC0-CD4D-AF22-01CAD49FEDF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3738-FAE3-154A-BD44-36314CC425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4068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02802"/>
            <a:ext cx="13990320" cy="1676400"/>
          </a:xfrm>
          <a:prstGeom prst="rect">
            <a:avLst/>
          </a:prstGeom>
        </p:spPr>
        <p:txBody>
          <a:bodyPr vert="horz" lIns="146304" tIns="73152" rIns="146304" bIns="7315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346961"/>
            <a:ext cx="13990320" cy="6638079"/>
          </a:xfrm>
          <a:prstGeom prst="rect">
            <a:avLst/>
          </a:prstGeom>
        </p:spPr>
        <p:txBody>
          <a:bodyPr vert="horz" lIns="146304" tIns="73152" rIns="146304" bIns="7315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" y="9322647"/>
            <a:ext cx="3627120" cy="535517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125D0-9BC0-CD4D-AF22-01CAD49FEDF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11140" y="9322647"/>
            <a:ext cx="4922520" cy="535517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0440" y="9322647"/>
            <a:ext cx="3627120" cy="535517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D3738-FAE3-154A-BD44-36314CC425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2313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1520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731520" rtl="0" eaLnBrk="1" latinLnBrk="0" hangingPunct="1">
        <a:spcBef>
          <a:spcPct val="20000"/>
        </a:spcBef>
        <a:buFont typeface="Arial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8720" indent="-457200" algn="l" defTabSz="731520" rtl="0" eaLnBrk="1" latinLnBrk="0" hangingPunct="1">
        <a:spcBef>
          <a:spcPct val="20000"/>
        </a:spcBef>
        <a:buFont typeface="Arial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indent="-365760" algn="l" defTabSz="731520" rtl="0" eaLnBrk="1" latinLnBrk="0" hangingPunct="1">
        <a:spcBef>
          <a:spcPct val="20000"/>
        </a:spcBef>
        <a:buFont typeface="Arial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60320" indent="-365760" algn="l" defTabSz="731520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indent="-365760" algn="l" defTabSz="731520" rtl="0" eaLnBrk="1" latinLnBrk="0" hangingPunct="1">
        <a:spcBef>
          <a:spcPct val="20000"/>
        </a:spcBef>
        <a:buFont typeface="Arial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23360" indent="-365760" algn="l" defTabSz="73152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54880" indent="-365760" algn="l" defTabSz="73152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86400" indent="-365760" algn="l" defTabSz="73152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17920" indent="-365760" algn="l" defTabSz="73152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304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6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8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760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912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2064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5216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8893981" y="2036957"/>
            <a:ext cx="0" cy="457736"/>
          </a:xfrm>
          <a:prstGeom prst="line">
            <a:avLst/>
          </a:prstGeom>
          <a:ln>
            <a:solidFill>
              <a:srgbClr val="4F81BD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0811520" y="1635127"/>
            <a:ext cx="3063746" cy="27223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8455266" y="1260351"/>
            <a:ext cx="757323" cy="8271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615679" y="1275177"/>
            <a:ext cx="757323" cy="82716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33811" y="1291705"/>
            <a:ext cx="822960" cy="82716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136154" y="1213997"/>
            <a:ext cx="757323" cy="8271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828284" y="1384065"/>
            <a:ext cx="4925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/>
                <a:cs typeface="Arial"/>
              </a:rPr>
              <a:t>S</a:t>
            </a:r>
            <a:endParaRPr lang="en-US" sz="36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74003" y="1367538"/>
            <a:ext cx="6335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/>
                <a:cs typeface="Arial"/>
              </a:rPr>
              <a:t>W</a:t>
            </a:r>
            <a:endParaRPr lang="en-US" sz="36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13123" y="1352711"/>
            <a:ext cx="543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/>
                <a:cs typeface="Arial"/>
              </a:rPr>
              <a:t>O</a:t>
            </a:r>
            <a:endParaRPr lang="en-US" sz="3600" dirty="0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>
            <a:stCxn id="8" idx="1"/>
          </p:cNvCxnSpPr>
          <p:nvPr/>
        </p:nvCxnSpPr>
        <p:spPr>
          <a:xfrm flipH="1">
            <a:off x="1570065" y="1705289"/>
            <a:ext cx="3063746" cy="2511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353191" y="1275177"/>
            <a:ext cx="4583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/>
                <a:cs typeface="Arial"/>
              </a:rPr>
              <a:t>T</a:t>
            </a:r>
            <a:endParaRPr lang="en-US" sz="3600" dirty="0"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570065" y="1730408"/>
            <a:ext cx="0" cy="1369251"/>
          </a:xfrm>
          <a:prstGeom prst="line">
            <a:avLst/>
          </a:prstGeom>
          <a:ln>
            <a:solidFill>
              <a:srgbClr val="4F81BD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3875266" y="1662350"/>
            <a:ext cx="0" cy="1369251"/>
          </a:xfrm>
          <a:prstGeom prst="line">
            <a:avLst/>
          </a:prstGeom>
          <a:ln>
            <a:solidFill>
              <a:srgbClr val="4F81BD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000666" y="2184183"/>
            <a:ext cx="0" cy="309757"/>
          </a:xfrm>
          <a:prstGeom prst="line">
            <a:avLst/>
          </a:prstGeom>
          <a:ln>
            <a:solidFill>
              <a:srgbClr val="4F81BD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5715054" y="2492364"/>
            <a:ext cx="1285613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8850542" y="2492364"/>
            <a:ext cx="1285613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87993" y="2797163"/>
            <a:ext cx="3024685" cy="46415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Strengths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882756" y="2797163"/>
            <a:ext cx="3024685" cy="46415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Opportunities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975593" y="2800588"/>
            <a:ext cx="3024685" cy="4641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Weaknesses	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1812560" y="2797163"/>
            <a:ext cx="3024685" cy="46415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Threats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9912659" y="2492364"/>
            <a:ext cx="199502" cy="301375"/>
          </a:xfrm>
          <a:prstGeom prst="line">
            <a:avLst/>
          </a:prstGeom>
          <a:ln>
            <a:solidFill>
              <a:srgbClr val="4F81BD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653181" y="2492364"/>
            <a:ext cx="91790" cy="302916"/>
          </a:xfrm>
          <a:prstGeom prst="line">
            <a:avLst/>
          </a:prstGeom>
          <a:ln>
            <a:solidFill>
              <a:srgbClr val="4F81BD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87993" y="3317514"/>
            <a:ext cx="3024685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100" dirty="0" smtClean="0"/>
              <a:t>Inclusive &amp; diverse nature (5 cities)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Longevity/history of accomplishments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TVEA Building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Reserves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More educational, inspiration, aspirational, non-confrontational content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Respected brand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Helpful staff</a:t>
            </a:r>
          </a:p>
          <a:p>
            <a:pPr marL="285750" indent="-285750">
              <a:buFont typeface="Arial"/>
              <a:buChar char="•"/>
            </a:pPr>
            <a:r>
              <a:rPr lang="en-US" sz="1100" b="1" dirty="0" smtClean="0">
                <a:solidFill>
                  <a:srgbClr val="FF0000"/>
                </a:solidFill>
              </a:rPr>
              <a:t>Lack of dues (exception of leadership)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Great, quality leadership &amp; expertise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Board influences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Access to businesses &amp; government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Focus on issues (i.e., healthcare, education, etc.) dedicated taskforce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Events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Strategic partners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Ownership</a:t>
            </a:r>
          </a:p>
          <a:p>
            <a:pPr marL="285750" indent="-285750">
              <a:buFont typeface="Arial"/>
              <a:buChar char="•"/>
            </a:pPr>
            <a:r>
              <a:rPr lang="en-US" sz="1100" b="1" dirty="0" smtClean="0">
                <a:solidFill>
                  <a:srgbClr val="FF0000"/>
                </a:solidFill>
              </a:rPr>
              <a:t>Think tank / thought leadership assets &amp; resources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975593" y="3629601"/>
            <a:ext cx="3478920" cy="6832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100" dirty="0" smtClean="0"/>
              <a:t>Lack of penetration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Branding/marketing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Inconsistency of messaging</a:t>
            </a:r>
          </a:p>
          <a:p>
            <a:pPr marL="285750" indent="-285750">
              <a:buFont typeface="Arial"/>
              <a:buChar char="•"/>
            </a:pPr>
            <a:r>
              <a:rPr lang="en-US" sz="1100" b="1" dirty="0" smtClean="0">
                <a:solidFill>
                  <a:srgbClr val="FF0000"/>
                </a:solidFill>
              </a:rPr>
              <a:t>Lack of grant writer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Better board / Strategic partnerships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Revenue static (to enable </a:t>
            </a:r>
            <a:r>
              <a:rPr lang="en-US" sz="1100" b="1" dirty="0" smtClean="0">
                <a:solidFill>
                  <a:srgbClr val="FF0000"/>
                </a:solidFill>
              </a:rPr>
              <a:t>capacity building</a:t>
            </a:r>
            <a:r>
              <a:rPr lang="en-US" sz="1100" dirty="0" smtClean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Inability to communicate with members (healthy ratio of respondents)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Communicate resources/accomplishment more consistently (core services)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Monetize data/resources as applicable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Critical staff for needed positions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Event driven (reliance on limited revenue)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Outreach to strategic partners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Economic Summit (thought leadership)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Not enough decision makers @ events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Attracting businesses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Is ‘Valley of the Starts’ brand still relevant (clarify, re-imagine intent, i.e. ‘celebrating excellence)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Less </a:t>
            </a:r>
            <a:r>
              <a:rPr lang="en-US" sz="1100" dirty="0" err="1" smtClean="0"/>
              <a:t>Kardashians</a:t>
            </a:r>
            <a:r>
              <a:rPr lang="en-US" sz="1100" dirty="0" smtClean="0"/>
              <a:t>, more business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Better communications about TVEA’s value &amp; impact (marketing)</a:t>
            </a:r>
          </a:p>
          <a:p>
            <a:pPr marL="285750" indent="-285750">
              <a:buFont typeface="Arial"/>
              <a:buChar char="•"/>
            </a:pPr>
            <a:r>
              <a:rPr lang="en-US" sz="1100" b="1" dirty="0" smtClean="0">
                <a:solidFill>
                  <a:srgbClr val="FF0000"/>
                </a:solidFill>
              </a:rPr>
              <a:t>Overlooked opportunities in the Valley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Not very diverse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Not well known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Not as proactive &amp; engaging of diverse population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Leverage tech 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Engage more interns (i.e., LAEDC Emerging Steward Program)</a:t>
            </a:r>
          </a:p>
          <a:p>
            <a:pPr marL="285750" indent="-285750">
              <a:buFont typeface="Arial"/>
              <a:buChar char="•"/>
            </a:pPr>
            <a:r>
              <a:rPr lang="en-US" sz="1100" b="1" dirty="0" smtClean="0">
                <a:solidFill>
                  <a:srgbClr val="FF0000"/>
                </a:solidFill>
              </a:rPr>
              <a:t>Explore Valley Leadership Institute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Insufficient resources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Not using metrics &amp; KPI’s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Lack of focus, stay in our lane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Org structure clarification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Not leveraging opportunities</a:t>
            </a:r>
          </a:p>
          <a:p>
            <a:pPr marL="285750" indent="-285750">
              <a:buFont typeface="Arial"/>
              <a:buChar char="•"/>
            </a:pPr>
            <a:endParaRPr lang="en-US" sz="1100" dirty="0" smtClean="0"/>
          </a:p>
          <a:p>
            <a:pPr marL="285750" indent="-285750">
              <a:buFont typeface="Arial"/>
              <a:buChar char="•"/>
            </a:pPr>
            <a:endParaRPr lang="en-US" sz="1400" dirty="0" smtClean="0"/>
          </a:p>
          <a:p>
            <a:pPr marL="285750" indent="-285750">
              <a:buFont typeface="Arial"/>
              <a:buChar char="•"/>
            </a:pPr>
            <a:endParaRPr lang="en-US" sz="1400" dirty="0" smtClean="0"/>
          </a:p>
          <a:p>
            <a:pPr marL="285750" indent="-285750">
              <a:buFont typeface="Arial"/>
              <a:buChar char="•"/>
            </a:pPr>
            <a:endParaRPr lang="en-US" sz="1400" dirty="0" smtClean="0"/>
          </a:p>
        </p:txBody>
      </p:sp>
      <p:sp>
        <p:nvSpPr>
          <p:cNvPr id="49" name="TextBox 48"/>
          <p:cNvSpPr txBox="1"/>
          <p:nvPr/>
        </p:nvSpPr>
        <p:spPr>
          <a:xfrm>
            <a:off x="7882756" y="3317514"/>
            <a:ext cx="3588050" cy="5678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100" dirty="0" smtClean="0"/>
              <a:t>Raise capital</a:t>
            </a:r>
            <a:r>
              <a:rPr lang="en-US" sz="1100" dirty="0"/>
              <a:t> </a:t>
            </a:r>
            <a:r>
              <a:rPr lang="en-US" sz="1100" dirty="0" smtClean="0"/>
              <a:t>(bigger donors/pockets)</a:t>
            </a:r>
          </a:p>
          <a:p>
            <a:pPr marL="285750" indent="-285750">
              <a:buFont typeface="Arial"/>
              <a:buChar char="•"/>
            </a:pPr>
            <a:r>
              <a:rPr lang="en-US" sz="1100" b="1" dirty="0" smtClean="0">
                <a:solidFill>
                  <a:srgbClr val="FF0000"/>
                </a:solidFill>
              </a:rPr>
              <a:t>Promote tourism </a:t>
            </a:r>
            <a:r>
              <a:rPr lang="en-US" sz="1100" dirty="0" smtClean="0"/>
              <a:t>(disproportionate LA Tourism $$)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err="1" smtClean="0"/>
              <a:t>Cannibis</a:t>
            </a:r>
            <a:r>
              <a:rPr lang="en-US" sz="1100" dirty="0" smtClean="0"/>
              <a:t> industry (touches other vibrant industries)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Capitalize on explosion of development (</a:t>
            </a:r>
            <a:r>
              <a:rPr lang="en-US" sz="1100" dirty="0" err="1" smtClean="0"/>
              <a:t>ie</a:t>
            </a:r>
            <a:r>
              <a:rPr lang="en-US" sz="1100" dirty="0" smtClean="0"/>
              <a:t>, </a:t>
            </a:r>
            <a:r>
              <a:rPr lang="en-US" sz="1100" dirty="0" err="1" smtClean="0"/>
              <a:t>NoHo</a:t>
            </a:r>
            <a:r>
              <a:rPr lang="en-US" sz="1100" dirty="0" smtClean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Re-engineering/deconstruction of entertainment/retail hubs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Bridge builder (true Alliance, i.e., Extend olive branch</a:t>
            </a:r>
          </a:p>
          <a:p>
            <a:pPr marL="285750" indent="-285750">
              <a:buFont typeface="Arial"/>
              <a:buChar char="•"/>
            </a:pPr>
            <a:r>
              <a:rPr lang="en-US" sz="1100" b="1" dirty="0" smtClean="0">
                <a:solidFill>
                  <a:srgbClr val="FF0000"/>
                </a:solidFill>
              </a:rPr>
              <a:t>Attract VC’s</a:t>
            </a:r>
          </a:p>
          <a:p>
            <a:pPr marL="285750" indent="-285750">
              <a:buFont typeface="Arial"/>
              <a:buChar char="•"/>
            </a:pPr>
            <a:r>
              <a:rPr lang="en-US" sz="1100" b="1" dirty="0" smtClean="0">
                <a:solidFill>
                  <a:srgbClr val="FF0000"/>
                </a:solidFill>
              </a:rPr>
              <a:t>Incubate good causes that address local needs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program development, i.e., Valley Leadership Institute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Leadership succession planning</a:t>
            </a:r>
          </a:p>
          <a:p>
            <a:pPr marL="285750" indent="-285750">
              <a:buFont typeface="Arial"/>
              <a:buChar char="•"/>
            </a:pPr>
            <a:r>
              <a:rPr lang="en-US" sz="1100" b="1" dirty="0" smtClean="0">
                <a:solidFill>
                  <a:srgbClr val="FF0000"/>
                </a:solidFill>
              </a:rPr>
              <a:t>Showcase our communities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Connection to education institutions</a:t>
            </a:r>
          </a:p>
          <a:p>
            <a:pPr marL="285750" indent="-285750">
              <a:buFont typeface="Arial"/>
              <a:buChar char="•"/>
            </a:pPr>
            <a:r>
              <a:rPr lang="en-US" sz="1100" b="1" dirty="0" smtClean="0">
                <a:solidFill>
                  <a:srgbClr val="FF0000"/>
                </a:solidFill>
              </a:rPr>
              <a:t>Grant-capacity delivery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Common calendar, with strategic partners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Broadening fresh new voices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Metrics-driven impact messaging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Upgrade capacity to monetize events more effectively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More use of trade/in-kind partners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Better focus on critical priorities (3-5)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Monetize Valley of the Stars brand more effectively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Better leverage social media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True collaboration around community development</a:t>
            </a:r>
          </a:p>
          <a:p>
            <a:pPr marL="285750" indent="-285750">
              <a:buFont typeface="Arial"/>
              <a:buChar char="•"/>
            </a:pPr>
            <a:r>
              <a:rPr lang="en-US" sz="1100" b="1" dirty="0" smtClean="0">
                <a:solidFill>
                  <a:srgbClr val="FF0000"/>
                </a:solidFill>
              </a:rPr>
              <a:t>Create opportunities/pathways for people to attain better quality of life</a:t>
            </a:r>
          </a:p>
          <a:p>
            <a:pPr marL="285750" indent="-285750">
              <a:buFont typeface="Arial"/>
              <a:buChar char="•"/>
            </a:pPr>
            <a:r>
              <a:rPr lang="en-US" sz="1100" b="1" dirty="0" smtClean="0">
                <a:solidFill>
                  <a:srgbClr val="FF0000"/>
                </a:solidFill>
              </a:rPr>
              <a:t>Act as a convener/thought leadership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Leverage volunteers more effectively/strategically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Increase brand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Benchmark other programs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Gentrification vs. stagnation</a:t>
            </a:r>
          </a:p>
          <a:p>
            <a:pPr marL="285750" indent="-285750">
              <a:buFont typeface="Arial"/>
              <a:buChar char="•"/>
            </a:pPr>
            <a:r>
              <a:rPr lang="en-US" sz="1100" b="1" dirty="0" smtClean="0">
                <a:solidFill>
                  <a:srgbClr val="FF0000"/>
                </a:solidFill>
              </a:rPr>
              <a:t>Coalition leaderships/mobilization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Invite diverse voices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Leverage local celebrities, athletes, etc. 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1812560" y="3317514"/>
            <a:ext cx="326468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100" dirty="0" smtClean="0"/>
              <a:t>Disorganization of similar organizations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Erosion of brick/mortar retail; explosion of online commerce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Move to entertainment complexes</a:t>
            </a:r>
          </a:p>
          <a:p>
            <a:pPr marL="285750" indent="-285750">
              <a:buFont typeface="Arial"/>
              <a:buChar char="•"/>
            </a:pPr>
            <a:r>
              <a:rPr lang="en-US" sz="1100" b="1" dirty="0" smtClean="0">
                <a:solidFill>
                  <a:srgbClr val="FF0000"/>
                </a:solidFill>
              </a:rPr>
              <a:t>Changing demographics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Eroding infrastructure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Readiness of </a:t>
            </a:r>
            <a:r>
              <a:rPr lang="en-US" sz="1100" b="1" dirty="0" smtClean="0">
                <a:solidFill>
                  <a:srgbClr val="FF0000"/>
                </a:solidFill>
              </a:rPr>
              <a:t>future transportation infrastructure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Industry disruptions; Robotics/AI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Leveraging strategic partnerships to stay on forefront of innovation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Entertainment companies – outsourcing to other cities/states</a:t>
            </a:r>
          </a:p>
          <a:p>
            <a:pPr marL="285750" indent="-285750">
              <a:buFont typeface="Arial"/>
              <a:buChar char="•"/>
            </a:pPr>
            <a:r>
              <a:rPr lang="en-US" sz="1100" b="1" dirty="0" smtClean="0">
                <a:solidFill>
                  <a:srgbClr val="FF0000"/>
                </a:solidFill>
              </a:rPr>
              <a:t>Livable communities / burgeoning population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Loss of heritage/legacy</a:t>
            </a:r>
          </a:p>
          <a:p>
            <a:pPr marL="285750" indent="-285750">
              <a:buFont typeface="Arial"/>
              <a:buChar char="•"/>
            </a:pPr>
            <a:r>
              <a:rPr lang="en-US" sz="1100" b="1" dirty="0" smtClean="0">
                <a:solidFill>
                  <a:srgbClr val="FF0000"/>
                </a:solidFill>
              </a:rPr>
              <a:t>Decline of volunteerism/civic engagement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Traffic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Aging/generational interests (experiences vs. stuff)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Attraction of younger talent to TVEA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Lack of diversity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(Perceived) power of celebrities as influencers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Social media (fickle)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 smtClean="0"/>
              <a:t>Gentrification vs. stagnation</a:t>
            </a:r>
          </a:p>
          <a:p>
            <a:pPr marL="285750" indent="-285750">
              <a:buFont typeface="Arial"/>
              <a:buChar char="•"/>
            </a:pPr>
            <a:endParaRPr lang="en-US" sz="1400" dirty="0" smtClean="0"/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6092" y="9628453"/>
            <a:ext cx="4038895" cy="429947"/>
          </a:xfrm>
          <a:prstGeom prst="rect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5828860" y="204870"/>
            <a:ext cx="40159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Arial Black"/>
                <a:cs typeface="Arial Black"/>
              </a:rPr>
              <a:t> The Valley Economic Alliance</a:t>
            </a:r>
          </a:p>
          <a:p>
            <a:pPr algn="ctr"/>
            <a:r>
              <a:rPr lang="en-US" sz="1800" dirty="0" smtClean="0">
                <a:latin typeface="Arial Black"/>
                <a:cs typeface="Arial Black"/>
              </a:rPr>
              <a:t>SWOT Data Compilation</a:t>
            </a:r>
          </a:p>
          <a:p>
            <a:pPr algn="ctr"/>
            <a:r>
              <a:rPr lang="en-US" sz="1800" dirty="0" smtClean="0">
                <a:latin typeface="Arial Black"/>
                <a:cs typeface="Arial Black"/>
              </a:rPr>
              <a:t>By TVEA Board (partial)</a:t>
            </a:r>
            <a:endParaRPr lang="en-US" sz="1800" dirty="0"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936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16240" y="2053813"/>
            <a:ext cx="986101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/>
              <a:t>SWOT Analysis</a:t>
            </a:r>
            <a:endParaRPr lang="en-US" sz="2000" dirty="0"/>
          </a:p>
          <a:p>
            <a:pPr lvl="1"/>
            <a:r>
              <a:rPr lang="en-US" sz="2000" dirty="0"/>
              <a:t>Strengths</a:t>
            </a:r>
          </a:p>
          <a:p>
            <a:pPr lvl="2"/>
            <a:r>
              <a:rPr lang="en-US" sz="2000" dirty="0"/>
              <a:t>What does the TVEA do well</a:t>
            </a:r>
          </a:p>
          <a:p>
            <a:pPr lvl="2"/>
            <a:r>
              <a:rPr lang="en-US" sz="2000" dirty="0"/>
              <a:t>What unique resources does it offer</a:t>
            </a:r>
          </a:p>
          <a:p>
            <a:pPr lvl="2"/>
            <a:r>
              <a:rPr lang="en-US" sz="2000" dirty="0"/>
              <a:t>What do others see as the TVEA’s strengths</a:t>
            </a:r>
          </a:p>
          <a:p>
            <a:pPr lvl="1"/>
            <a:r>
              <a:rPr lang="en-US" sz="2000" dirty="0"/>
              <a:t>Weaknesses</a:t>
            </a:r>
          </a:p>
          <a:p>
            <a:pPr lvl="2"/>
            <a:r>
              <a:rPr lang="en-US" sz="2000" dirty="0"/>
              <a:t>What could TVEA improve</a:t>
            </a:r>
          </a:p>
          <a:p>
            <a:pPr lvl="2"/>
            <a:r>
              <a:rPr lang="en-US" sz="2000" dirty="0"/>
              <a:t>Where do you have fewer resources than others</a:t>
            </a:r>
          </a:p>
          <a:p>
            <a:pPr lvl="2"/>
            <a:r>
              <a:rPr lang="en-US" sz="2000" dirty="0"/>
              <a:t>What are others likely to </a:t>
            </a:r>
            <a:r>
              <a:rPr lang="en-US" sz="2000" dirty="0" smtClean="0"/>
              <a:t>see/say </a:t>
            </a:r>
            <a:r>
              <a:rPr lang="en-US" sz="2000" dirty="0"/>
              <a:t>as weaknesses</a:t>
            </a:r>
          </a:p>
          <a:p>
            <a:pPr lvl="1"/>
            <a:r>
              <a:rPr lang="en-US" sz="2000" dirty="0"/>
              <a:t>Opportunities</a:t>
            </a:r>
          </a:p>
          <a:p>
            <a:pPr lvl="2"/>
            <a:r>
              <a:rPr lang="en-US" sz="2000" dirty="0"/>
              <a:t>What opportunities are open to the TVEA</a:t>
            </a:r>
          </a:p>
          <a:p>
            <a:pPr lvl="2"/>
            <a:r>
              <a:rPr lang="en-US" sz="2000" dirty="0"/>
              <a:t>What trends could it take advantage of</a:t>
            </a:r>
          </a:p>
          <a:p>
            <a:pPr lvl="2"/>
            <a:r>
              <a:rPr lang="en-US" sz="2000" dirty="0"/>
              <a:t>How can the TVEA turn weaknesses into opportunities</a:t>
            </a:r>
          </a:p>
          <a:p>
            <a:pPr lvl="1"/>
            <a:r>
              <a:rPr lang="en-US" sz="2000" dirty="0"/>
              <a:t>Threats</a:t>
            </a:r>
          </a:p>
          <a:p>
            <a:pPr lvl="2"/>
            <a:r>
              <a:rPr lang="en-US" sz="2000" dirty="0"/>
              <a:t>What threats could harm the TVEA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77951" y="473190"/>
            <a:ext cx="334088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TVEA SWOT Survey</a:t>
            </a:r>
          </a:p>
          <a:p>
            <a:r>
              <a:rPr lang="en-US" dirty="0" smtClean="0"/>
              <a:t>Suggested Questions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6092" y="9413479"/>
            <a:ext cx="4038895" cy="42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98653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95275" y="309422"/>
            <a:ext cx="5699901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TVEA Strategic Planning Meeting</a:t>
            </a:r>
          </a:p>
          <a:p>
            <a:r>
              <a:rPr lang="en-US" sz="2400" i="1" dirty="0" smtClean="0">
                <a:latin typeface="Arial"/>
                <a:cs typeface="Arial"/>
              </a:rPr>
              <a:t>Reflection, Re-Affirm &amp; Re-Imagine</a:t>
            </a:r>
          </a:p>
          <a:p>
            <a:r>
              <a:rPr lang="en-US" dirty="0" smtClean="0">
                <a:latin typeface="Arial"/>
                <a:cs typeface="Arial"/>
              </a:rPr>
              <a:t>Friday, February 23, 2018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6850" y="3411949"/>
            <a:ext cx="1396977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Proposed New Mission Statement</a:t>
            </a:r>
          </a:p>
          <a:p>
            <a:r>
              <a:rPr lang="en-US" i="1" dirty="0" smtClean="0">
                <a:latin typeface="Arial"/>
                <a:cs typeface="Arial"/>
              </a:rPr>
              <a:t>(captures essence of TVEA’s purpose &amp; future direction)</a:t>
            </a:r>
          </a:p>
          <a:p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  <a:p>
            <a:pPr algn="ctr"/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“To engage and unite Valley stakeholders to raise standards of living for ALL residents of San Fernando Valley.”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8708" y="209803"/>
            <a:ext cx="2959100" cy="19685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cxnSp>
        <p:nvCxnSpPr>
          <p:cNvPr id="9" name="Straight Connector 8"/>
          <p:cNvCxnSpPr/>
          <p:nvPr/>
        </p:nvCxnSpPr>
        <p:spPr>
          <a:xfrm>
            <a:off x="796850" y="2888949"/>
            <a:ext cx="13969776" cy="0"/>
          </a:xfrm>
          <a:prstGeom prst="line">
            <a:avLst/>
          </a:prstGeom>
          <a:ln>
            <a:solidFill>
              <a:srgbClr val="4F81BD"/>
            </a:solidFill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6092" y="9413479"/>
            <a:ext cx="4038895" cy="42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50317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655</Words>
  <Application>Microsoft Office PowerPoint</Application>
  <PresentationFormat>Custom</PresentationFormat>
  <Paragraphs>133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Mota Associates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Mota</dc:creator>
  <cp:lastModifiedBy>Robert Scott</cp:lastModifiedBy>
  <cp:revision>23</cp:revision>
  <cp:lastPrinted>2018-02-26T00:27:23Z</cp:lastPrinted>
  <dcterms:created xsi:type="dcterms:W3CDTF">2018-02-25T22:52:58Z</dcterms:created>
  <dcterms:modified xsi:type="dcterms:W3CDTF">2018-04-05T00:27:16Z</dcterms:modified>
</cp:coreProperties>
</file>